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c5358b73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c5358b73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c5358b73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c5358b73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c5358b73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c5358b73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c5358b73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c5358b73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c5358b73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c5358b73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c5358b73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c5358b73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c5358b73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c5358b73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c5358b73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c5358b73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c5358b73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c5358b73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c5358b73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c5358b73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c5358b73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c5358b73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c5358b73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c5358b73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c5358b73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c5358b73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c5358b73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c5358b73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c5358b73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c5358b73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c5358b73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c5358b73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c5358b73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c5358b73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c5358b73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c5358b73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c5358b73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c5358b73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c5358b73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c5358b73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c5358b73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c5358b73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c5358b73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c5358b73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c5358b73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c5358b73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c5358b736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c5358b73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c5358b73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c5358b73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c5358b73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c5358b73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c5358b73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c5358b73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5358b736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5358b73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c5358b73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c5358b73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c5358b73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c5358b73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c5358b736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c5358b73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c5358b73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c5358b73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c5358b73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c5358b73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c5358b73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c5358b73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c5358b736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c5358b736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c5358b73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c5358b73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c5358b736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c5358b736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c5358b736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c5358b73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c5358b73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c5358b73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c5358b736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c5358b73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c5358b73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c5358b73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c5358b73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c5358b73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c5358b73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c5358b73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c5358b73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c5358b73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c5358b73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c5358b73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r>
              <a:rPr lang="en"/>
              <a:t>Shopee Mall Data Mining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Shopee Mall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191275" y="1360275"/>
            <a:ext cx="67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Shop nào có tỷ lệ 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Response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Rate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thấp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nhất?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2950"/>
            <a:ext cx="8839204" cy="97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Shopee Mall</a:t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152400" y="1017800"/>
            <a:ext cx="67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Shop nào có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số sao trung bình được đánh giá cao nhất?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800"/>
            <a:ext cx="7408000" cy="307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Shopee Mall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91275" y="1360275"/>
            <a:ext cx="67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Shop nào có số sao trung bình được đánh giá nhất nhất?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2875"/>
            <a:ext cx="8839204" cy="76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Shopee Mall</a:t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191275" y="1360275"/>
            <a:ext cx="67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Shop nào có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ít người follow nhất?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2875"/>
            <a:ext cx="8839204" cy="57834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191275" y="2643625"/>
            <a:ext cx="67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Shop nào có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nhiều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người follow nhất?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96225"/>
            <a:ext cx="8839204" cy="608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Product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530300"/>
            <a:ext cx="8520600" cy="17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2.2.1 Product Item Overview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2.2.2 User Behaviour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2.2.1  Product Item Overview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152400" y="1078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Shop nào có số lượng item được bán ra nhiều nhất?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6488"/>
            <a:ext cx="8839204" cy="164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2.2.1  Product Item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Shop nào có số lượng item được bán ra nhiều nhất?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00" y="1955375"/>
            <a:ext cx="8778399" cy="2186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2.2.1  Product Item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25" y="1971900"/>
            <a:ext cx="8374149" cy="17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212525" y="1264000"/>
            <a:ext cx="773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Shop nào có số lượng item được bán ra nhiều nhất?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2.2.1  Product Item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32" y="1689639"/>
            <a:ext cx="7948170" cy="28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311700" y="1017800"/>
            <a:ext cx="58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Shop nào có số lượng item được bán ra nhiều nhất?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10000"/>
            <a:ext cx="8520600" cy="9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2.2.1  Product Item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Shop nào đem về revenue cao nhất?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1625"/>
            <a:ext cx="8839204" cy="154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Explorer 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Preprocessing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Shopee Mall Clustering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2.2.1  Product Item Overview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Shop nào đem về revenue nhất?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25" y="1698727"/>
            <a:ext cx="7462574" cy="26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2.2.2 User Behaviour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00" y="1387675"/>
            <a:ext cx="8254403" cy="18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2.2.2 User Behaviour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75" y="1221000"/>
            <a:ext cx="7949225" cy="27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2.2.2 User Behaviour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0" y="1289931"/>
            <a:ext cx="8903101" cy="3121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2.2.2 User Behaviour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3849"/>
            <a:ext cx="7060299" cy="24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2.2.2 User Behaviour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50" y="1721826"/>
            <a:ext cx="8031349" cy="22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384900" y="1067200"/>
            <a:ext cx="265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Rating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2.2.2 User Behaviour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00" y="1753699"/>
            <a:ext cx="7348601" cy="25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244925" y="1049700"/>
            <a:ext cx="36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Liked  Count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2.2.2 User Behaviour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75" y="1779650"/>
            <a:ext cx="8437827" cy="194054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>
            <a:off x="394475" y="1198625"/>
            <a:ext cx="28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Discount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 </a:t>
            </a:r>
            <a:r>
              <a:rPr lang="en"/>
              <a:t>Preprocessing Data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 Data Noise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11700" y="1229875"/>
            <a:ext cx="8520600" cy="20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AutoNum type="alphaLcParenR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Filter 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Sold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&gt;0,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>
                <a:solidFill>
                  <a:srgbClr val="242424"/>
                </a:solidFill>
                <a:latin typeface="Courier New"/>
                <a:ea typeface="Courier New"/>
                <a:cs typeface="Courier New"/>
                <a:sym typeface="Courier New"/>
              </a:rPr>
              <a:t>&gt;0</a:t>
            </a:r>
            <a:endParaRPr>
              <a:solidFill>
                <a:srgbClr val="2424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800"/>
              <a:buFont typeface="Courier New"/>
              <a:buAutoNum type="alphaLcParenR"/>
            </a:pPr>
            <a:r>
              <a:rPr lang="en">
                <a:solidFill>
                  <a:srgbClr val="242424"/>
                </a:solidFill>
                <a:latin typeface="Courier New"/>
                <a:ea typeface="Courier New"/>
                <a:cs typeface="Courier New"/>
                <a:sym typeface="Courier New"/>
              </a:rPr>
              <a:t>Uppercase: </a:t>
            </a:r>
            <a:r>
              <a:rPr b="1" lang="en">
                <a:solidFill>
                  <a:srgbClr val="242424"/>
                </a:solidFill>
                <a:latin typeface="Courier New"/>
                <a:ea typeface="Courier New"/>
                <a:cs typeface="Courier New"/>
                <a:sym typeface="Courier New"/>
              </a:rPr>
              <a:t>name_item, name_store, category</a:t>
            </a:r>
            <a:endParaRPr b="1">
              <a:solidFill>
                <a:srgbClr val="2424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800"/>
              <a:buFont typeface="Courier New"/>
              <a:buAutoNum type="alphaLcParenR"/>
            </a:pPr>
            <a:r>
              <a:rPr lang="en">
                <a:solidFill>
                  <a:srgbClr val="242424"/>
                </a:solidFill>
                <a:latin typeface="Courier New"/>
                <a:ea typeface="Courier New"/>
                <a:cs typeface="Courier New"/>
                <a:sym typeface="Courier New"/>
              </a:rPr>
              <a:t>Strip/trim: </a:t>
            </a:r>
            <a:r>
              <a:rPr b="1" lang="en">
                <a:solidFill>
                  <a:srgbClr val="242424"/>
                </a:solidFill>
                <a:latin typeface="Courier New"/>
                <a:ea typeface="Courier New"/>
                <a:cs typeface="Courier New"/>
                <a:sym typeface="Courier New"/>
              </a:rPr>
              <a:t>name_item, name_store, category</a:t>
            </a:r>
            <a:r>
              <a:rPr lang="en">
                <a:solidFill>
                  <a:srgbClr val="24242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2424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800"/>
              <a:buFont typeface="Courier New"/>
              <a:buAutoNum type="alphaLcParenR"/>
            </a:pPr>
            <a:r>
              <a:rPr lang="en">
                <a:solidFill>
                  <a:srgbClr val="242424"/>
                </a:solidFill>
                <a:latin typeface="Courier New"/>
                <a:ea typeface="Courier New"/>
                <a:cs typeface="Courier New"/>
                <a:sym typeface="Courier New"/>
              </a:rPr>
              <a:t>Remove </a:t>
            </a:r>
            <a:r>
              <a:rPr b="1" lang="en">
                <a:solidFill>
                  <a:srgbClr val="242424"/>
                </a:solidFill>
                <a:latin typeface="Courier New"/>
                <a:ea typeface="Courier New"/>
                <a:cs typeface="Courier New"/>
                <a:sym typeface="Courier New"/>
              </a:rPr>
              <a:t>Country </a:t>
            </a:r>
            <a:r>
              <a:rPr lang="en">
                <a:solidFill>
                  <a:srgbClr val="242424"/>
                </a:solidFill>
                <a:latin typeface="Courier New"/>
                <a:ea typeface="Courier New"/>
                <a:cs typeface="Courier New"/>
                <a:sym typeface="Courier New"/>
              </a:rPr>
              <a:t>= ’Unspecified, </a:t>
            </a:r>
            <a:r>
              <a:rPr b="1" lang="en">
                <a:solidFill>
                  <a:srgbClr val="242424"/>
                </a:solidFill>
                <a:latin typeface="Courier New"/>
                <a:ea typeface="Courier New"/>
                <a:cs typeface="Courier New"/>
                <a:sym typeface="Courier New"/>
              </a:rPr>
              <a:t>local_shop </a:t>
            </a:r>
            <a:r>
              <a:rPr lang="en">
                <a:solidFill>
                  <a:srgbClr val="242424"/>
                </a:solidFill>
                <a:latin typeface="Courier New"/>
                <a:ea typeface="Courier New"/>
                <a:cs typeface="Courier New"/>
                <a:sym typeface="Courier New"/>
              </a:rPr>
              <a:t>= ’Unspecified’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Data Introduction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800"/>
            <a:ext cx="5731350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Data Transform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i="1" lang="en" sz="4000" u="sng"/>
              <a:t>Data Transform:</a:t>
            </a:r>
            <a:endParaRPr b="1" i="1" sz="4000" u="sng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000"/>
              <a:t>One-hot coding</a:t>
            </a:r>
            <a:endParaRPr sz="40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000"/>
              <a:t>Prepare Data for training (split dataset training/testing)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 u="sng">
                <a:solidFill>
                  <a:schemeClr val="dk2"/>
                </a:solidFill>
              </a:rPr>
              <a:t>Data Transform:</a:t>
            </a:r>
            <a:endParaRPr b="1" i="1" sz="23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00"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125"/>
            <a:ext cx="7318252" cy="336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 u="sng">
                <a:solidFill>
                  <a:schemeClr val="dk2"/>
                </a:solidFill>
              </a:rPr>
              <a:t>Data Transform:</a:t>
            </a:r>
            <a:endParaRPr b="1" i="1" sz="23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51" y="1229875"/>
            <a:ext cx="5252025" cy="31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Shopee Mall Clustering</a:t>
            </a:r>
            <a:endParaRPr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13" y="1154025"/>
            <a:ext cx="5413238" cy="36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025" y="3565575"/>
            <a:ext cx="5304149" cy="9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Shopee Mall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75" y="1017800"/>
            <a:ext cx="2928711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rPr lang="en" sz="2075">
                <a:solidFill>
                  <a:srgbClr val="D5D5D5"/>
                </a:solidFill>
                <a:highlight>
                  <a:srgbClr val="383838"/>
                </a:highlight>
              </a:rPr>
              <a:t>The Elbow Method using Distortion</a:t>
            </a:r>
            <a:endParaRPr sz="2075">
              <a:solidFill>
                <a:srgbClr val="D5D5D5"/>
              </a:solidFill>
              <a:highlight>
                <a:srgbClr val="383838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75" y="1314822"/>
            <a:ext cx="4868569" cy="306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350" y="143050"/>
            <a:ext cx="4641176" cy="45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810"/>
            <a:ext cx="9143999" cy="67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57540"/>
            <a:ext cx="8839204" cy="294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25" y="1123677"/>
            <a:ext cx="9144001" cy="119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25" y="2314523"/>
            <a:ext cx="6653174" cy="2524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0" y="1479975"/>
            <a:ext cx="5411727" cy="339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9127"/>
            <a:ext cx="9144001" cy="119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Data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2225"/>
            <a:ext cx="8839204" cy="150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353775" y="1306275"/>
            <a:ext cx="29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ShopeeMall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91"/>
            <a:ext cx="9144001" cy="180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23659"/>
            <a:ext cx="7162838" cy="201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4650"/>
            <a:ext cx="5488925" cy="36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25" y="1125375"/>
            <a:ext cx="770928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47600"/>
            <a:ext cx="78295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92"/>
            <a:ext cx="9144000" cy="62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5908"/>
            <a:ext cx="8839200" cy="243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403"/>
            <a:ext cx="9144000" cy="63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7147"/>
            <a:ext cx="4868569" cy="306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2447"/>
            <a:ext cx="9144000" cy="697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75" y="1790353"/>
            <a:ext cx="3107277" cy="3048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50" y="1110758"/>
            <a:ext cx="8520600" cy="64831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8"/>
          <p:cNvSpPr txBox="1"/>
          <p:nvPr/>
        </p:nvSpPr>
        <p:spPr>
          <a:xfrm>
            <a:off x="227600" y="1790375"/>
            <a:ext cx="779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Tìm ra shop nào có tỷ lệ Cancellation Rate cao nhất?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Tìm ra shop có tỉ lệ response rate thấp nhất?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Shop nào đem về nhiều revenue nhất?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Tập user nào cần được takecare nhất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…..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Data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353775" y="1306275"/>
            <a:ext cx="29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product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4950"/>
            <a:ext cx="8839204" cy="194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Data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353775" y="1306275"/>
            <a:ext cx="29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6475"/>
            <a:ext cx="7394634" cy="31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Explorer Data Analysis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017800"/>
            <a:ext cx="6763562" cy="38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r>
              <a:rPr lang="en"/>
              <a:t> </a:t>
            </a:r>
            <a:r>
              <a:rPr lang="en"/>
              <a:t>Explorer Data Analysis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2.1 Shopee Mall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2.2 Product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2.3 Comments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r>
              <a:rPr lang="en"/>
              <a:t>1 Shopee Mall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191275" y="1360275"/>
            <a:ext cx="67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Shop nào có tỷ lệ Cancellation Rate cao nhất?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6650"/>
            <a:ext cx="8839204" cy="240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